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86" r:id="rId2"/>
  </p:sldMasterIdLst>
  <p:notesMasterIdLst>
    <p:notesMasterId r:id="rId7"/>
  </p:notesMasterIdLst>
  <p:sldIdLst>
    <p:sldId id="270" r:id="rId3"/>
    <p:sldId id="311" r:id="rId4"/>
    <p:sldId id="313" r:id="rId5"/>
    <p:sldId id="279" r:id="rId6"/>
  </p:sldIdLst>
  <p:sldSz cx="12192000" cy="6858000"/>
  <p:notesSz cx="6858000" cy="9144000"/>
  <p:embeddedFontLst>
    <p:embeddedFont>
      <p:font typeface="Manrope" pitchFamily="2" charset="0"/>
      <p:regular r:id="rId8"/>
      <p:bold r:id="rId9"/>
      <p:italic r:id="rId10"/>
      <p:boldItalic r:id="rId1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C53"/>
    <a:srgbClr val="E3E6EB"/>
    <a:srgbClr val="F3F3F3"/>
    <a:srgbClr val="D2D7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ile medio 4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48" autoAdjust="0"/>
    <p:restoredTop sz="94660"/>
  </p:normalViewPr>
  <p:slideViewPr>
    <p:cSldViewPr snapToGrid="0" showGuides="1">
      <p:cViewPr varScale="1">
        <p:scale>
          <a:sx n="123" d="100"/>
          <a:sy n="123" d="100"/>
        </p:scale>
        <p:origin x="712" y="4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2.sv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2F874-A982-4EC3-BD4B-BD59E32C66C1}" type="datetimeFigureOut">
              <a:rPr lang="it-IT" smtClean="0"/>
              <a:t>20/06/25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62F2E-6FDF-4A6B-AB76-08EC33B1253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7886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A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79087-06BC-4846-8075-99F175278924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2AF746B8-16B5-4251-938A-CD03C89D3C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16276" y="2060575"/>
            <a:ext cx="8640762" cy="4429125"/>
          </a:xfrm>
        </p:spPr>
        <p:txBody>
          <a:bodyPr/>
          <a:lstStyle>
            <a:lvl1pPr marL="342900" indent="-342900">
              <a:buFont typeface="+mj-lt"/>
              <a:buAutoNum type="arabicPeriod"/>
              <a:defRPr sz="1400" b="1">
                <a:solidFill>
                  <a:schemeClr val="tx2"/>
                </a:solidFill>
              </a:defRPr>
            </a:lvl1pPr>
            <a:lvl2pPr marL="360000" indent="0">
              <a:buFont typeface="+mj-lt"/>
              <a:buNone/>
              <a:defRPr sz="1400"/>
            </a:lvl2pPr>
            <a:lvl3pPr marL="1257300" indent="-3429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8197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A81B-9F42-43D8-AC40-3D22F61B5349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16275" y="2060575"/>
            <a:ext cx="8640762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E3A4E093-361F-4C37-B47B-B067A8415F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4964" y="2060575"/>
            <a:ext cx="2601668" cy="4429125"/>
          </a:xfrm>
        </p:spPr>
        <p:txBody>
          <a:bodyPr/>
          <a:lstStyle>
            <a:lvl1pPr marL="342900" indent="-342900">
              <a:buAutoNum type="arabicPeriod"/>
              <a:defRPr b="1"/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/>
              <a:t>ipsum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7080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Ogge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ED26-327D-46CF-AC86-309E520C5319}" type="datetime1">
              <a:rPr lang="it-IT" smtClean="0"/>
              <a:t>20/06/25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6924BD38-C241-45AE-9D16-9EE806C407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11522076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7021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tes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0BC5D-6045-4B30-AC08-F07A23CB8A00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C0D3E2E-2AFC-47C5-ADBC-3E40FCEC1C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16275" y="2060575"/>
            <a:ext cx="8640763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159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2391-20C5-43F1-9C67-EA294DDAA5B0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9B8341C8-2CFC-44BF-90C6-72E69DB888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16275" y="2060575"/>
            <a:ext cx="8640762" cy="3997325"/>
          </a:xfrm>
          <a:noFill/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B32F2C4-840A-465D-B8D3-9DE2BF3FC6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16275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3577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sfondo colore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Inserire testo / oggetto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1A91F-4D5A-4FCA-9ACC-19B0D20752BB}" type="datetime1">
              <a:rPr lang="it-IT" smtClean="0"/>
              <a:t>20/06/25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8E2D0317-6708-4FD8-83CC-23BC5CFD3B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6660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0316" y="0"/>
            <a:ext cx="6471684" cy="6489700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12652"/>
            <a:ext cx="470529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0F4BF-98A6-47C1-B67C-9B7FD254EC5E}" type="datetime1">
              <a:rPr lang="it-IT" smtClean="0"/>
              <a:t>20/06/25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4705299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2292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F578AB8-DC96-4BF4-9F97-D7DA508CF3E9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6120" y="812652"/>
            <a:ext cx="4355183" cy="5677048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192" y="812652"/>
            <a:ext cx="6021846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7A7C-C455-4D18-B626-6D8716A03C52}" type="datetime1">
              <a:rPr lang="it-IT" smtClean="0"/>
              <a:t>20/06/25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4BEA68D2-13D7-4E83-8B67-3B7D4B3EBF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35192" y="2060575"/>
            <a:ext cx="6021846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3400492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08051-5363-43F7-9F4C-A16947F6234B}" type="datetime1">
              <a:rPr lang="it-IT" smtClean="0"/>
              <a:t>20/06/25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3" name="Segnaposto contenuto 10">
            <a:extLst>
              <a:ext uri="{FF2B5EF4-FFF2-40B4-BE49-F238E27FC236}">
                <a16:creationId xmlns:a16="http://schemas.microsoft.com/office/drawing/2014/main" id="{981C075B-AD13-4CF1-8E6F-EFDE96C16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331075" y="800100"/>
            <a:ext cx="4525963" cy="5407025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53932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412B3-A24B-4CEC-BEDE-3238D9786273}" type="datetime1">
              <a:rPr lang="it-IT" smtClean="0"/>
              <a:t>20/06/25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4" name="Segnaposto testo 11">
            <a:extLst>
              <a:ext uri="{FF2B5EF4-FFF2-40B4-BE49-F238E27FC236}">
                <a16:creationId xmlns:a16="http://schemas.microsoft.com/office/drawing/2014/main" id="{347D0FBD-1472-468C-84DA-540ADCCDF1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31074" y="313810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8" name="Segnaposto contenuto 10">
            <a:extLst>
              <a:ext uri="{FF2B5EF4-FFF2-40B4-BE49-F238E27FC236}">
                <a16:creationId xmlns:a16="http://schemas.microsoft.com/office/drawing/2014/main" id="{AE654BE7-A245-475E-B2C5-2D5C0EA5B87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7331075" y="3867807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9" name="Segnaposto contenuto 10">
            <a:extLst>
              <a:ext uri="{FF2B5EF4-FFF2-40B4-BE49-F238E27FC236}">
                <a16:creationId xmlns:a16="http://schemas.microsoft.com/office/drawing/2014/main" id="{C7FD40C7-9A42-4239-BA55-CFB8D43C528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331075" y="799291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6210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2FBA4-A8F8-430F-81BC-97093F7D1EB6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6"/>
            <a:ext cx="8640000" cy="761756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48807E7-406F-46DA-A7FF-0C9752585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833CAB92-1558-4E15-91D9-6F44CDF88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B0E56354-394B-4187-9F9C-3EC0AFE56EF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63201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FA2B0198-8A91-4620-9797-8C5B2DBFE18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63200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973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B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Indice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F51A2-547F-468F-86BE-81D5813631B1}" type="datetime1">
              <a:rPr lang="it-IT" smtClean="0"/>
              <a:t>20/06/25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1CFA815-ACBE-4524-9331-D296F8E0F9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963" y="3054988"/>
            <a:ext cx="1890652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75158ADB-01E3-4A38-A321-CD450AEEEF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9865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C2B0DC0F-1C21-45C1-8F2A-00A6E13418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6234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6250419-1EAD-4278-97B7-1BA8F07525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03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CD9C49F-F44E-4E82-864B-742438DCAE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972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  <a:br>
              <a:rPr lang="it-IT" dirty="0"/>
            </a:br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7F91CD7E-BBFD-483F-A271-EC1D28C8A8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4963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50290743-6926-46ED-BE46-501A4F78CC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191706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01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9AA91E9E-F4C5-4318-8BFC-5E627DF7F5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2324033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02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D6F57CB6-9F04-49B6-939C-D13BA7FB06A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4515027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03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6C01B50D-1661-4131-BCDF-441CC22144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66747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04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2D503613-5D8F-4B95-8EB3-13963149108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88464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05</a:t>
            </a:r>
          </a:p>
        </p:txBody>
      </p:sp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D6AE53A6-5645-44EC-B619-20693E3FE5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49865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4" name="Segnaposto testo 7">
            <a:extLst>
              <a:ext uri="{FF2B5EF4-FFF2-40B4-BE49-F238E27FC236}">
                <a16:creationId xmlns:a16="http://schemas.microsoft.com/office/drawing/2014/main" id="{26F8B43E-3092-43FC-A7B0-45C3ACC71E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6234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5" name="Segnaposto testo 7">
            <a:extLst>
              <a:ext uri="{FF2B5EF4-FFF2-40B4-BE49-F238E27FC236}">
                <a16:creationId xmlns:a16="http://schemas.microsoft.com/office/drawing/2014/main" id="{96EAA45D-80FC-4DF6-AC23-808A2DB73D4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603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6" name="Segnaposto testo 7">
            <a:extLst>
              <a:ext uri="{FF2B5EF4-FFF2-40B4-BE49-F238E27FC236}">
                <a16:creationId xmlns:a16="http://schemas.microsoft.com/office/drawing/2014/main" id="{95E95A4E-A14D-4872-961D-4BFE57914A6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8972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56153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7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313FBE5-F1C4-4411-B0A7-486C895AF990}"/>
              </a:ext>
            </a:extLst>
          </p:cNvPr>
          <p:cNvSpPr/>
          <p:nvPr userDrawn="1"/>
        </p:nvSpPr>
        <p:spPr>
          <a:xfrm>
            <a:off x="6096000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4791D-004C-4042-9E42-AE5596EA986A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4950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6">
            <a:extLst>
              <a:ext uri="{FF2B5EF4-FFF2-40B4-BE49-F238E27FC236}">
                <a16:creationId xmlns:a16="http://schemas.microsoft.com/office/drawing/2014/main" id="{58D49EF2-5E35-412C-A5DD-2A6A604FC3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9792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4950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9">
            <a:extLst>
              <a:ext uri="{FF2B5EF4-FFF2-40B4-BE49-F238E27FC236}">
                <a16:creationId xmlns:a16="http://schemas.microsoft.com/office/drawing/2014/main" id="{8BDCC8A1-442C-4890-928F-754837D40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79792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1843128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FDE2-2AE8-4B16-AA2B-885D854F5392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4176734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5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D84D0C32-E3D9-4D1A-A1D4-7F677E11FBAC}"/>
              </a:ext>
            </a:extLst>
          </p:cNvPr>
          <p:cNvSpPr/>
          <p:nvPr userDrawn="1"/>
        </p:nvSpPr>
        <p:spPr>
          <a:xfrm>
            <a:off x="8017486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20D1A14F-932F-4BEF-AF0D-4A0850EA5900}"/>
              </a:ext>
            </a:extLst>
          </p:cNvPr>
          <p:cNvSpPr/>
          <p:nvPr userDrawn="1"/>
        </p:nvSpPr>
        <p:spPr>
          <a:xfrm>
            <a:off x="4175247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175274AF-A160-4234-871A-D8C5B0DF011E}"/>
              </a:ext>
            </a:extLst>
          </p:cNvPr>
          <p:cNvCxnSpPr>
            <a:cxnSpLocks/>
          </p:cNvCxnSpPr>
          <p:nvPr userDrawn="1"/>
        </p:nvCxnSpPr>
        <p:spPr>
          <a:xfrm>
            <a:off x="8027765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egnaposto testo 6">
            <a:extLst>
              <a:ext uri="{FF2B5EF4-FFF2-40B4-BE49-F238E27FC236}">
                <a16:creationId xmlns:a16="http://schemas.microsoft.com/office/drawing/2014/main" id="{0C5DB749-C07B-4557-8B31-C5C44DDA99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1535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642D4EEC-FAC4-4C46-BB9F-3BA54588E4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1558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2" name="Segnaposto testo 6">
            <a:extLst>
              <a:ext uri="{FF2B5EF4-FFF2-40B4-BE49-F238E27FC236}">
                <a16:creationId xmlns:a16="http://schemas.microsoft.com/office/drawing/2014/main" id="{8310C023-87FF-43B4-9428-3E2652BDB8F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76189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0FB8C8B8-D4F7-4669-8F3B-F456A7ECF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76212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630994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4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0BD9-9B61-44E2-8710-9FE19EE74CE1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39511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3216275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9EF945E3-FEE2-40A3-82CD-7811BFD88746}"/>
              </a:ext>
            </a:extLst>
          </p:cNvPr>
          <p:cNvCxnSpPr>
            <a:cxnSpLocks/>
          </p:cNvCxnSpPr>
          <p:nvPr userDrawn="1"/>
        </p:nvCxnSpPr>
        <p:spPr>
          <a:xfrm>
            <a:off x="8969803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6">
            <a:extLst>
              <a:ext uri="{FF2B5EF4-FFF2-40B4-BE49-F238E27FC236}">
                <a16:creationId xmlns:a16="http://schemas.microsoft.com/office/drawing/2014/main" id="{4DA14660-E3DE-4786-8628-2BDB623B542F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3414561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38062A0A-3D00-4F2E-A78C-520C7A8814B0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3414584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3" name="Segnaposto testo 6">
            <a:extLst>
              <a:ext uri="{FF2B5EF4-FFF2-40B4-BE49-F238E27FC236}">
                <a16:creationId xmlns:a16="http://schemas.microsoft.com/office/drawing/2014/main" id="{3FA3924C-C133-43D4-9617-6E7333D996FB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6250229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4F293ED1-7D64-49B8-81A0-5F5FB11E3592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250252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5" name="Segnaposto testo 6">
            <a:extLst>
              <a:ext uri="{FF2B5EF4-FFF2-40B4-BE49-F238E27FC236}">
                <a16:creationId xmlns:a16="http://schemas.microsoft.com/office/drawing/2014/main" id="{34980872-E501-48A5-8B13-B7016BEEE029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9157816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6" name="Segnaposto testo 9">
            <a:extLst>
              <a:ext uri="{FF2B5EF4-FFF2-40B4-BE49-F238E27FC236}">
                <a16:creationId xmlns:a16="http://schemas.microsoft.com/office/drawing/2014/main" id="{7359F283-E0AA-4871-A428-A58C8F3F0AAC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157839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101D1BE9-9067-430D-A318-4BC1405F006A}"/>
              </a:ext>
            </a:extLst>
          </p:cNvPr>
          <p:cNvSpPr/>
          <p:nvPr userDrawn="1"/>
        </p:nvSpPr>
        <p:spPr>
          <a:xfrm>
            <a:off x="3223388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F88114C5-1930-4807-8B76-4565A5FFB9B5}"/>
              </a:ext>
            </a:extLst>
          </p:cNvPr>
          <p:cNvSpPr/>
          <p:nvPr userDrawn="1"/>
        </p:nvSpPr>
        <p:spPr>
          <a:xfrm>
            <a:off x="6089680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2D6333A-9B81-4325-A926-22F5E403D75F}"/>
              </a:ext>
            </a:extLst>
          </p:cNvPr>
          <p:cNvSpPr/>
          <p:nvPr userDrawn="1"/>
        </p:nvSpPr>
        <p:spPr>
          <a:xfrm>
            <a:off x="8964764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</p:spTree>
    <p:extLst>
      <p:ext uri="{BB962C8B-B14F-4D97-AF65-F5344CB8AC3E}">
        <p14:creationId xmlns:p14="http://schemas.microsoft.com/office/powerpoint/2010/main" val="2341040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325365"/>
            <a:ext cx="11522075" cy="4222679"/>
          </a:xfrm>
        </p:spPr>
        <p:txBody>
          <a:bodyPr anchor="ctr"/>
          <a:lstStyle>
            <a:lvl1pPr>
              <a:defRPr sz="4000" b="0"/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97587-D816-4137-96FE-D3AC0251E137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-1366766" y="1325366"/>
            <a:ext cx="4222679" cy="4222679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1325366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5548045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02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771" y="1775639"/>
            <a:ext cx="10664455" cy="2317896"/>
          </a:xfrm>
          <a:ln>
            <a:noFill/>
          </a:ln>
        </p:spPr>
        <p:txBody>
          <a:bodyPr anchor="b"/>
          <a:lstStyle>
            <a:lvl1pPr algn="ctr"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D82207B-0F7A-4EA0-A81E-7849CE893C18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3233122" y="757946"/>
            <a:ext cx="5725755" cy="5725755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729943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648371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FA801A9-B23D-4656-8AFA-3E413EDFA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588" y="4536830"/>
            <a:ext cx="10664825" cy="60190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6124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A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ma / Titolo / Docente  |  00. 00. 0000">
            <a:extLst>
              <a:ext uri="{FF2B5EF4-FFF2-40B4-BE49-F238E27FC236}">
                <a16:creationId xmlns:a16="http://schemas.microsoft.com/office/drawing/2014/main" id="{99FF4CA3-BA67-0511-3FE3-11769597A30E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rgbClr val="FFFFFF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" name="Titolo 5">
            <a:extLst>
              <a:ext uri="{FF2B5EF4-FFF2-40B4-BE49-F238E27FC236}">
                <a16:creationId xmlns:a16="http://schemas.microsoft.com/office/drawing/2014/main" id="{5660309B-4011-4FF9-71E9-5BC51EF56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2853390"/>
            <a:ext cx="6768473" cy="2324100"/>
          </a:xfrm>
        </p:spPr>
        <p:txBody>
          <a:bodyPr lIns="0" tIns="360000" rIns="0" bIns="0" anchor="t"/>
          <a:lstStyle>
            <a:lvl1pPr>
              <a:defRPr lang="it-IT" dirty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8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59558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96DD59D6-FA30-4BBD-9323-B5B02742E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85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e 35">
            <a:extLst>
              <a:ext uri="{FF2B5EF4-FFF2-40B4-BE49-F238E27FC236}">
                <a16:creationId xmlns:a16="http://schemas.microsoft.com/office/drawing/2014/main" id="{51B3AA80-97EC-50CB-4FE0-29FF43A159AF}"/>
              </a:ext>
            </a:extLst>
          </p:cNvPr>
          <p:cNvSpPr/>
          <p:nvPr userDrawn="1"/>
        </p:nvSpPr>
        <p:spPr>
          <a:xfrm>
            <a:off x="2609" y="-5443635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100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0F01AAD3-5366-6929-C4BA-2E51CD3F31D4}"/>
              </a:ext>
            </a:extLst>
          </p:cNvPr>
          <p:cNvSpPr/>
          <p:nvPr userDrawn="1"/>
        </p:nvSpPr>
        <p:spPr>
          <a:xfrm rot="19314398">
            <a:off x="2609" y="5468773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0301"/>
                </a:schemeClr>
              </a:gs>
              <a:gs pos="82000">
                <a:schemeClr val="accent3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Linea">
            <a:extLst>
              <a:ext uri="{FF2B5EF4-FFF2-40B4-BE49-F238E27FC236}">
                <a16:creationId xmlns:a16="http://schemas.microsoft.com/office/drawing/2014/main" id="{2889EA06-D03D-AD37-B610-762B18DC9D96}"/>
              </a:ext>
            </a:extLst>
          </p:cNvPr>
          <p:cNvSpPr/>
          <p:nvPr userDrawn="1"/>
        </p:nvSpPr>
        <p:spPr>
          <a:xfrm rot="10800000" flipH="1">
            <a:off x="10895557" y="1057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11" name="Linea">
            <a:extLst>
              <a:ext uri="{FF2B5EF4-FFF2-40B4-BE49-F238E27FC236}">
                <a16:creationId xmlns:a16="http://schemas.microsoft.com/office/drawing/2014/main" id="{1C01A8D5-245E-26D8-2ECA-82D4764647AF}"/>
              </a:ext>
            </a:extLst>
          </p:cNvPr>
          <p:cNvSpPr/>
          <p:nvPr userDrawn="1"/>
        </p:nvSpPr>
        <p:spPr>
          <a:xfrm rot="10800000">
            <a:off x="-3064" y="5436688"/>
            <a:ext cx="12198128" cy="1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4" name="Titolo 5">
            <a:extLst>
              <a:ext uri="{FF2B5EF4-FFF2-40B4-BE49-F238E27FC236}">
                <a16:creationId xmlns:a16="http://schemas.microsoft.com/office/drawing/2014/main" id="{7A3C36CA-9D5D-490C-3E31-571AF7EC5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2970949"/>
            <a:ext cx="10297220" cy="1979441"/>
          </a:xfrm>
          <a:prstGeom prst="rect">
            <a:avLst/>
          </a:prstGeom>
        </p:spPr>
        <p:txBody>
          <a:bodyPr lIns="0" tIns="360000" rIns="0" bIns="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5" name="Tema / Titolo / Docente  |  00. 00. 0000">
            <a:extLst>
              <a:ext uri="{FF2B5EF4-FFF2-40B4-BE49-F238E27FC236}">
                <a16:creationId xmlns:a16="http://schemas.microsoft.com/office/drawing/2014/main" id="{A4A528BE-7AD2-13B5-15DC-484153FDCFB1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606C5E15-79D3-4DBA-B886-216D082B12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01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">
    <p:bg>
      <p:bgPr>
        <a:gradFill>
          <a:gsLst>
            <a:gs pos="68000">
              <a:schemeClr val="accent3"/>
            </a:gs>
            <a:gs pos="100000">
              <a:schemeClr val="bg1"/>
            </a:gs>
            <a:gs pos="27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6894110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1" name="Cerchio">
            <a:extLst>
              <a:ext uri="{FF2B5EF4-FFF2-40B4-BE49-F238E27FC236}">
                <a16:creationId xmlns:a16="http://schemas.microsoft.com/office/drawing/2014/main" id="{A9903704-CFC7-476C-9852-F48766C69614}"/>
              </a:ext>
            </a:extLst>
          </p:cNvPr>
          <p:cNvSpPr/>
          <p:nvPr userDrawn="1"/>
        </p:nvSpPr>
        <p:spPr>
          <a:xfrm rot="10800000">
            <a:off x="7559558" y="-2130267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32" name="Cerchio">
            <a:extLst>
              <a:ext uri="{FF2B5EF4-FFF2-40B4-BE49-F238E27FC236}">
                <a16:creationId xmlns:a16="http://schemas.microsoft.com/office/drawing/2014/main" id="{A6756836-4360-4832-91E9-DC1FED362D89}"/>
              </a:ext>
            </a:extLst>
          </p:cNvPr>
          <p:cNvSpPr/>
          <p:nvPr userDrawn="1"/>
        </p:nvSpPr>
        <p:spPr>
          <a:xfrm>
            <a:off x="7559558" y="1879907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738D7-7E88-4675-A0EF-E3BAD613F5D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F9039971-82D3-47A9-A22B-57F88091170C}"/>
              </a:ext>
            </a:extLst>
          </p:cNvPr>
          <p:cNvCxnSpPr>
            <a:cxnSpLocks/>
          </p:cNvCxnSpPr>
          <p:nvPr userDrawn="1"/>
        </p:nvCxnSpPr>
        <p:spPr>
          <a:xfrm>
            <a:off x="7559558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646E7D75-6D87-4823-9E66-BDAA6D07313A}"/>
              </a:ext>
            </a:extLst>
          </p:cNvPr>
          <p:cNvCxnSpPr>
            <a:cxnSpLocks/>
          </p:cNvCxnSpPr>
          <p:nvPr userDrawn="1"/>
        </p:nvCxnSpPr>
        <p:spPr>
          <a:xfrm>
            <a:off x="0" y="1879907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FF578DCB-6598-48EB-937C-141C852D44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006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D">
    <p:bg>
      <p:bgPr>
        <a:gradFill>
          <a:gsLst>
            <a:gs pos="100000">
              <a:srgbClr val="8795A8"/>
            </a:gs>
            <a:gs pos="27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e 3">
            <a:extLst>
              <a:ext uri="{FF2B5EF4-FFF2-40B4-BE49-F238E27FC236}">
                <a16:creationId xmlns:a16="http://schemas.microsoft.com/office/drawing/2014/main" id="{0F18E289-8097-CB41-B2E0-E50D794D361D}"/>
              </a:ext>
            </a:extLst>
          </p:cNvPr>
          <p:cNvSpPr/>
          <p:nvPr userDrawn="1"/>
        </p:nvSpPr>
        <p:spPr>
          <a:xfrm>
            <a:off x="2609" y="142451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10986218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62" name="Linea">
            <a:extLst>
              <a:ext uri="{FF2B5EF4-FFF2-40B4-BE49-F238E27FC236}">
                <a16:creationId xmlns:a16="http://schemas.microsoft.com/office/drawing/2014/main" id="{54CC51DA-C723-F8DB-C158-F298D04F09C3}"/>
              </a:ext>
            </a:extLst>
          </p:cNvPr>
          <p:cNvSpPr/>
          <p:nvPr userDrawn="1"/>
        </p:nvSpPr>
        <p:spPr>
          <a:xfrm>
            <a:off x="0" y="1416971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3" name="Linea">
            <a:extLst>
              <a:ext uri="{FF2B5EF4-FFF2-40B4-BE49-F238E27FC236}">
                <a16:creationId xmlns:a16="http://schemas.microsoft.com/office/drawing/2014/main" id="{212AA810-2E06-6DB2-CF2D-E8B825DA18E6}"/>
              </a:ext>
            </a:extLst>
          </p:cNvPr>
          <p:cNvSpPr/>
          <p:nvPr userDrawn="1"/>
        </p:nvSpPr>
        <p:spPr>
          <a:xfrm rot="10800000" flipH="1">
            <a:off x="10895557" y="-1590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1526C403-D8EF-49F4-AE98-8D0CC36DA1EF}"/>
              </a:ext>
            </a:extLst>
          </p:cNvPr>
          <p:cNvSpPr/>
          <p:nvPr userDrawn="1"/>
        </p:nvSpPr>
        <p:spPr>
          <a:xfrm>
            <a:off x="2609" y="-947029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73E11A02-42E0-4BB1-B98B-BE09A4A6F5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67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a">
            <a:extLst>
              <a:ext uri="{FF2B5EF4-FFF2-40B4-BE49-F238E27FC236}">
                <a16:creationId xmlns:a16="http://schemas.microsoft.com/office/drawing/2014/main" id="{06A5565B-3792-761F-D5E8-89E83049F337}"/>
              </a:ext>
            </a:extLst>
          </p:cNvPr>
          <p:cNvSpPr/>
          <p:nvPr userDrawn="1"/>
        </p:nvSpPr>
        <p:spPr>
          <a:xfrm>
            <a:off x="0" y="3429000"/>
            <a:ext cx="12192795" cy="0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2" name="Linea">
            <a:extLst>
              <a:ext uri="{FF2B5EF4-FFF2-40B4-BE49-F238E27FC236}">
                <a16:creationId xmlns:a16="http://schemas.microsoft.com/office/drawing/2014/main" id="{39CEE595-3918-20DF-0A93-E1BE36E4BCF4}"/>
              </a:ext>
            </a:extLst>
          </p:cNvPr>
          <p:cNvSpPr/>
          <p:nvPr userDrawn="1"/>
        </p:nvSpPr>
        <p:spPr>
          <a:xfrm flipV="1">
            <a:off x="11566815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3" name="Linea">
            <a:extLst>
              <a:ext uri="{FF2B5EF4-FFF2-40B4-BE49-F238E27FC236}">
                <a16:creationId xmlns:a16="http://schemas.microsoft.com/office/drawing/2014/main" id="{1FF15F9B-EC12-8E00-194B-C92BF9532474}"/>
              </a:ext>
            </a:extLst>
          </p:cNvPr>
          <p:cNvSpPr/>
          <p:nvPr userDrawn="1"/>
        </p:nvSpPr>
        <p:spPr>
          <a:xfrm flipV="1">
            <a:off x="7562733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4" name="Tema / Titolo / Docente  |  00. 00. 0000">
            <a:extLst>
              <a:ext uri="{FF2B5EF4-FFF2-40B4-BE49-F238E27FC236}">
                <a16:creationId xmlns:a16="http://schemas.microsoft.com/office/drawing/2014/main" id="{1DCB0E58-CB34-9BB0-27A9-F358FEB81E9A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7" name="Titolo 5">
            <a:extLst>
              <a:ext uri="{FF2B5EF4-FFF2-40B4-BE49-F238E27FC236}">
                <a16:creationId xmlns:a16="http://schemas.microsoft.com/office/drawing/2014/main" id="{4DAF60AC-FCFA-4F79-8AA6-85AC61BFA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3429000"/>
            <a:ext cx="6953096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1" name="Cerchio">
            <a:extLst>
              <a:ext uri="{FF2B5EF4-FFF2-40B4-BE49-F238E27FC236}">
                <a16:creationId xmlns:a16="http://schemas.microsoft.com/office/drawing/2014/main" id="{6E7576C8-25DA-044B-E1DD-8104EE1A54CF}"/>
              </a:ext>
            </a:extLst>
          </p:cNvPr>
          <p:cNvSpPr/>
          <p:nvPr userDrawn="1"/>
        </p:nvSpPr>
        <p:spPr>
          <a:xfrm rot="5400000">
            <a:off x="7572787" y="-581302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22" name="Cerchio">
            <a:extLst>
              <a:ext uri="{FF2B5EF4-FFF2-40B4-BE49-F238E27FC236}">
                <a16:creationId xmlns:a16="http://schemas.microsoft.com/office/drawing/2014/main" id="{30211EF7-C505-8055-D080-3F3D88BB6BE8}"/>
              </a:ext>
            </a:extLst>
          </p:cNvPr>
          <p:cNvSpPr/>
          <p:nvPr userDrawn="1"/>
        </p:nvSpPr>
        <p:spPr>
          <a:xfrm rot="16200000">
            <a:off x="7572787" y="3428871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51B1F0B2-95BC-48D0-A4B9-DD912BE07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7559" y="557094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88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e 10">
            <a:extLst>
              <a:ext uri="{FF2B5EF4-FFF2-40B4-BE49-F238E27FC236}">
                <a16:creationId xmlns:a16="http://schemas.microsoft.com/office/drawing/2014/main" id="{35E14663-8764-4DCE-B9CB-7C9A4CEA9BB5}"/>
              </a:ext>
            </a:extLst>
          </p:cNvPr>
          <p:cNvSpPr/>
          <p:nvPr userDrawn="1"/>
        </p:nvSpPr>
        <p:spPr>
          <a:xfrm rot="6083929">
            <a:off x="1311375" y="1414011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831DC3A-B058-4F4B-840A-CA8BF920460F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5931" y="3961597"/>
            <a:ext cx="3091107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0518539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tudente-6.jpg">
            <a:extLst>
              <a:ext uri="{FF2B5EF4-FFF2-40B4-BE49-F238E27FC236}">
                <a16:creationId xmlns:a16="http://schemas.microsoft.com/office/drawing/2014/main" id="{DA0DDB76-F351-4164-94AE-C6D2D1E45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8" b="7868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2" name="Rettangolo">
            <a:extLst>
              <a:ext uri="{FF2B5EF4-FFF2-40B4-BE49-F238E27FC236}">
                <a16:creationId xmlns:a16="http://schemas.microsoft.com/office/drawing/2014/main" id="{A66CE9DD-F14C-4A96-8D86-1FA07F6449E0}"/>
              </a:ext>
            </a:extLst>
          </p:cNvPr>
          <p:cNvSpPr/>
          <p:nvPr userDrawn="1"/>
        </p:nvSpPr>
        <p:spPr>
          <a:xfrm>
            <a:off x="0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72000">
                <a:srgbClr val="FFFFFF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accent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tx2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18900000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chemeClr val="accent3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lvl="0" algn="ctr" defTabSz="412756"/>
            <a:endParaRPr lang="it-IT" sz="1600" dirty="0">
              <a:solidFill>
                <a:srgbClr val="FFFFFF"/>
              </a:solidFill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3448466"/>
            <a:ext cx="6953096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D1FC0B6-D466-4AA7-8BF6-E6C5BD1539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574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udente-6.jpg">
            <a:extLst>
              <a:ext uri="{FF2B5EF4-FFF2-40B4-BE49-F238E27FC236}">
                <a16:creationId xmlns:a16="http://schemas.microsoft.com/office/drawing/2014/main" id="{9A8088A1-BE02-A45C-F2B7-D9182C7D25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t="901" r="14721" b="26146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3" name="Rettangolo">
            <a:extLst>
              <a:ext uri="{FF2B5EF4-FFF2-40B4-BE49-F238E27FC236}">
                <a16:creationId xmlns:a16="http://schemas.microsoft.com/office/drawing/2014/main" id="{C0958222-67A2-407E-B29D-7EAE366C03C4}"/>
              </a:ext>
            </a:extLst>
          </p:cNvPr>
          <p:cNvSpPr/>
          <p:nvPr userDrawn="1"/>
        </p:nvSpPr>
        <p:spPr>
          <a:xfrm>
            <a:off x="-9775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46000">
                <a:schemeClr val="accent1">
                  <a:alpha val="40000"/>
                </a:schemeClr>
              </a:gs>
              <a:gs pos="72000">
                <a:schemeClr val="accent1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20927104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9000">
                <a:schemeClr val="bg1">
                  <a:alpha val="40000"/>
                </a:schemeClr>
              </a:gs>
              <a:gs pos="8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5" y="3448466"/>
            <a:ext cx="9719547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C25B4BF5-56C8-4835-8120-0EDA4A4098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42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Finale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9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34019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1109DBD9-E7E8-4D94-8FA4-DE3F5B0CDE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0075" y="5231876"/>
            <a:ext cx="3866418" cy="1016547"/>
          </a:xfrm>
        </p:spPr>
        <p:txBody>
          <a:bodyPr anchor="b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Via</a:t>
            </a:r>
          </a:p>
          <a:p>
            <a:pPr lvl="0"/>
            <a:r>
              <a:rPr lang="it-IT" dirty="0"/>
              <a:t>T</a:t>
            </a:r>
          </a:p>
          <a:p>
            <a:pPr lvl="0"/>
            <a:r>
              <a:rPr lang="it-IT" dirty="0"/>
              <a:t>@ </a:t>
            </a:r>
          </a:p>
          <a:p>
            <a:pPr lvl="0"/>
            <a:r>
              <a:rPr lang="it-IT" dirty="0" err="1"/>
              <a:t>wwww</a:t>
            </a:r>
            <a:r>
              <a:rPr lang="it-IT" dirty="0"/>
              <a:t>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F23B4B4-BBE2-4A30-A8C2-C0000C21DCBE}"/>
              </a:ext>
            </a:extLst>
          </p:cNvPr>
          <p:cNvSpPr txBox="1"/>
          <p:nvPr userDrawn="1"/>
        </p:nvSpPr>
        <p:spPr>
          <a:xfrm>
            <a:off x="516329" y="4858475"/>
            <a:ext cx="3932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Contatti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617515AB-8CBA-4526-8637-4BA0E0664E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00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878C88A-395D-478A-AF8B-83F98B1CBEFE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32985" y="3961597"/>
            <a:ext cx="2924053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22318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C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84268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DDD7318-9882-4225-9B27-1DB17B3D374E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20808" y="3961597"/>
            <a:ext cx="3636230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55723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29206C3E-8262-4BAC-A209-F4327335E1F0}"/>
              </a:ext>
            </a:extLst>
          </p:cNvPr>
          <p:cNvSpPr/>
          <p:nvPr userDrawn="1"/>
        </p:nvSpPr>
        <p:spPr>
          <a:xfrm rot="11483929">
            <a:off x="1293786" y="-5274490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e 10">
            <a:extLst>
              <a:ext uri="{FF2B5EF4-FFF2-40B4-BE49-F238E27FC236}">
                <a16:creationId xmlns:a16="http://schemas.microsoft.com/office/drawing/2014/main" id="{E4786A85-B23B-420C-9463-CF262A126A21}"/>
              </a:ext>
            </a:extLst>
          </p:cNvPr>
          <p:cNvSpPr/>
          <p:nvPr userDrawn="1"/>
        </p:nvSpPr>
        <p:spPr>
          <a:xfrm rot="11483929">
            <a:off x="652366" y="5545716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49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2DD36-5A30-49DB-B42D-7D5A0FEDD725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8640000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876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32DA2-7786-4B02-A38D-4DEF20DDC294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A91EDD17-1F39-46F2-A6AE-0DA93D9DE7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0000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80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0"/>
            <a:r>
              <a:rPr lang="it-IT" dirty="0"/>
              <a:t>Secondo livello</a:t>
            </a:r>
          </a:p>
          <a:p>
            <a:pPr lvl="0"/>
            <a:r>
              <a:rPr lang="it-IT" dirty="0"/>
              <a:t>Terzo livello</a:t>
            </a:r>
          </a:p>
          <a:p>
            <a:pPr lvl="0"/>
            <a:r>
              <a:rPr lang="it-IT" dirty="0"/>
              <a:t>Quarto livello</a:t>
            </a:r>
          </a:p>
          <a:p>
            <a:pPr lvl="0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DE2DC-DBA6-437E-BB4E-13D6007AE7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4964" y="39688"/>
            <a:ext cx="238329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7D83998-590D-466C-8A0D-4799B9EEF533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393C94-ABEE-455B-B13B-0EB6402D3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6275" y="39688"/>
            <a:ext cx="411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960919-4893-43E8-BAF3-C8C59F419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680" r:id="rId3"/>
    <p:sldLayoutId id="2147483717" r:id="rId4"/>
    <p:sldLayoutId id="2147483681" r:id="rId5"/>
    <p:sldLayoutId id="2147483682" r:id="rId6"/>
    <p:sldLayoutId id="2147483719" r:id="rId7"/>
    <p:sldLayoutId id="2147483671" r:id="rId8"/>
    <p:sldLayoutId id="2147483726" r:id="rId9"/>
    <p:sldLayoutId id="2147483727" r:id="rId10"/>
    <p:sldLayoutId id="2147483662" r:id="rId11"/>
    <p:sldLayoutId id="2147483670" r:id="rId12"/>
    <p:sldLayoutId id="2147483720" r:id="rId13"/>
    <p:sldLayoutId id="2147483672" r:id="rId14"/>
    <p:sldLayoutId id="2147483677" r:id="rId15"/>
    <p:sldLayoutId id="2147483732" r:id="rId16"/>
    <p:sldLayoutId id="2147483721" r:id="rId17"/>
    <p:sldLayoutId id="2147483723" r:id="rId18"/>
    <p:sldLayoutId id="2147483724" r:id="rId19"/>
    <p:sldLayoutId id="2147483673" r:id="rId20"/>
    <p:sldLayoutId id="2147483674" r:id="rId21"/>
    <p:sldLayoutId id="2147483725" r:id="rId22"/>
    <p:sldLayoutId id="2147483675" r:id="rId23"/>
    <p:sldLayoutId id="2147483676" r:id="rId24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406655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2" r:id="rId2"/>
    <p:sldLayoutId id="2147483705" r:id="rId3"/>
    <p:sldLayoutId id="2147483706" r:id="rId4"/>
    <p:sldLayoutId id="2147483709" r:id="rId5"/>
    <p:sldLayoutId id="2147483714" r:id="rId6"/>
    <p:sldLayoutId id="2147483729" r:id="rId7"/>
    <p:sldLayoutId id="2147483715" r:id="rId8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75" y="2649542"/>
            <a:ext cx="10297220" cy="1979441"/>
          </a:xfrm>
        </p:spPr>
        <p:txBody>
          <a:bodyPr/>
          <a:lstStyle/>
          <a:p>
            <a:r>
              <a:rPr lang="it-IT" sz="4800" dirty="0" err="1"/>
              <a:t>Discussion</a:t>
            </a:r>
            <a:endParaRPr lang="it-IT" sz="4800" dirty="0"/>
          </a:p>
        </p:txBody>
      </p:sp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26BBB7E-2B72-48A5-B8AC-092CE1F3CB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3375" y="4871827"/>
            <a:ext cx="5652253" cy="318490"/>
          </a:xfrm>
        </p:spPr>
        <p:txBody>
          <a:bodyPr/>
          <a:lstStyle/>
          <a:p>
            <a:r>
              <a:rPr lang="it-IT" sz="1400" dirty="0"/>
              <a:t>Barbieri Claudio,  </a:t>
            </a:r>
            <a:r>
              <a:rPr lang="it-IT" sz="1400" dirty="0" err="1"/>
              <a:t>Delera</a:t>
            </a:r>
            <a:r>
              <a:rPr lang="it-IT" sz="1400" dirty="0"/>
              <a:t> Giacomo,  </a:t>
            </a:r>
            <a:r>
              <a:rPr lang="it-IT" sz="1400" dirty="0" err="1"/>
              <a:t>Huser</a:t>
            </a:r>
            <a:r>
              <a:rPr lang="it-IT" sz="1400" dirty="0"/>
              <a:t>  Cyril,  Howe Alessandro</a:t>
            </a:r>
          </a:p>
        </p:txBody>
      </p:sp>
      <p:sp>
        <p:nvSpPr>
          <p:cNvPr id="4" name="Segnaposto testo 1">
            <a:extLst>
              <a:ext uri="{FF2B5EF4-FFF2-40B4-BE49-F238E27FC236}">
                <a16:creationId xmlns:a16="http://schemas.microsoft.com/office/drawing/2014/main" id="{81814448-AF81-2B6E-A973-E920A76E0E4D}"/>
              </a:ext>
            </a:extLst>
          </p:cNvPr>
          <p:cNvSpPr txBox="1">
            <a:spLocks/>
          </p:cNvSpPr>
          <p:nvPr/>
        </p:nvSpPr>
        <p:spPr>
          <a:xfrm>
            <a:off x="586042" y="625815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/>
              <a:t>TA: Sala Edoardo</a:t>
            </a:r>
          </a:p>
        </p:txBody>
      </p:sp>
      <p:sp>
        <p:nvSpPr>
          <p:cNvPr id="5" name="Segnaposto testo 1">
            <a:extLst>
              <a:ext uri="{FF2B5EF4-FFF2-40B4-BE49-F238E27FC236}">
                <a16:creationId xmlns:a16="http://schemas.microsoft.com/office/drawing/2014/main" id="{62482A93-8E66-7059-921D-45BAF8B835EC}"/>
              </a:ext>
            </a:extLst>
          </p:cNvPr>
          <p:cNvSpPr txBox="1">
            <a:spLocks/>
          </p:cNvSpPr>
          <p:nvPr/>
        </p:nvSpPr>
        <p:spPr>
          <a:xfrm>
            <a:off x="586042" y="562117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 err="1"/>
              <a:t>Econometrics</a:t>
            </a:r>
            <a:r>
              <a:rPr lang="it-IT" sz="1400" dirty="0"/>
              <a:t> project 2024/2025</a:t>
            </a:r>
          </a:p>
        </p:txBody>
      </p:sp>
      <p:sp>
        <p:nvSpPr>
          <p:cNvPr id="6" name="Segnaposto testo 1">
            <a:extLst>
              <a:ext uri="{FF2B5EF4-FFF2-40B4-BE49-F238E27FC236}">
                <a16:creationId xmlns:a16="http://schemas.microsoft.com/office/drawing/2014/main" id="{3F033153-BD64-BA9D-9462-440FCC3A6A86}"/>
              </a:ext>
            </a:extLst>
          </p:cNvPr>
          <p:cNvSpPr txBox="1">
            <a:spLocks/>
          </p:cNvSpPr>
          <p:nvPr/>
        </p:nvSpPr>
        <p:spPr>
          <a:xfrm>
            <a:off x="593376" y="5939665"/>
            <a:ext cx="4078060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 err="1"/>
              <a:t>Lecturer</a:t>
            </a:r>
            <a:r>
              <a:rPr lang="it-IT" sz="1400" dirty="0"/>
              <a:t>: Azzone Michele</a:t>
            </a:r>
          </a:p>
        </p:txBody>
      </p:sp>
      <p:sp>
        <p:nvSpPr>
          <p:cNvPr id="7" name="Segnaposto testo 1">
            <a:extLst>
              <a:ext uri="{FF2B5EF4-FFF2-40B4-BE49-F238E27FC236}">
                <a16:creationId xmlns:a16="http://schemas.microsoft.com/office/drawing/2014/main" id="{A9B3DE3D-59DD-1AC6-021F-D75427938DD3}"/>
              </a:ext>
            </a:extLst>
          </p:cNvPr>
          <p:cNvSpPr txBox="1">
            <a:spLocks/>
          </p:cNvSpPr>
          <p:nvPr/>
        </p:nvSpPr>
        <p:spPr>
          <a:xfrm>
            <a:off x="586042" y="4930209"/>
            <a:ext cx="8712337" cy="318490"/>
          </a:xfrm>
          <a:prstGeom prst="rect">
            <a:avLst/>
          </a:prstGeom>
        </p:spPr>
        <p:txBody>
          <a:bodyPr vert="horz" lIns="45719" tIns="45719" rIns="45719" bIns="4571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bg1"/>
                </a:solidFill>
                <a:latin typeface="Manrope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55453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FA9D-745C-78BD-98A8-8A1083943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907" y="602030"/>
            <a:ext cx="4991016" cy="486280"/>
          </a:xfrm>
        </p:spPr>
        <p:txBody>
          <a:bodyPr/>
          <a:lstStyle/>
          <a:p>
            <a:r>
              <a:rPr lang="en-US" dirty="0"/>
              <a:t>Related work and main results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7544F3-4747-04EE-A8E3-223D651BF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DA495-E2C5-4998-9BE1-96387B7D931F}" type="datetime1">
              <a:rPr lang="it-IT" smtClean="0"/>
              <a:t>20/06/25</a:t>
            </a:fld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F652B8-B697-499C-C666-845C4A07D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AA7D68-E4B3-5C45-D349-F6CFFBB7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2</a:t>
            </a:fld>
            <a:endParaRPr lang="it-I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028721-E718-FB1B-9CDB-115E4D70ADDC}"/>
              </a:ext>
            </a:extLst>
          </p:cNvPr>
          <p:cNvSpPr txBox="1"/>
          <p:nvPr/>
        </p:nvSpPr>
        <p:spPr>
          <a:xfrm>
            <a:off x="756239" y="4299262"/>
            <a:ext cx="62379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Trading strategies: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Hold: </a:t>
            </a:r>
            <a:r>
              <a:rPr lang="en-US" dirty="0"/>
              <a:t>Buy‐and‐hold the NIFTY 50 for the entire period.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Only long: </a:t>
            </a:r>
            <a:r>
              <a:rPr lang="en-US" dirty="0"/>
              <a:t>Go long when forecast &gt; daily risk‑free rate (DRF); otherwise stay in cash.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Long&amp;Short</a:t>
            </a:r>
            <a:r>
              <a:rPr lang="en-US" dirty="0"/>
              <a:t>: Go long if forecast &gt; +DRF, short if forecast &lt; -DRF , else cash.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ED5373-FBC7-2DCB-74CB-1B5F2DB7EF1B}"/>
              </a:ext>
            </a:extLst>
          </p:cNvPr>
          <p:cNvSpPr txBox="1"/>
          <p:nvPr/>
        </p:nvSpPr>
        <p:spPr>
          <a:xfrm>
            <a:off x="900797" y="3244334"/>
            <a:ext cx="5838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i="1" dirty="0"/>
          </a:p>
          <a:p>
            <a:endParaRPr lang="en-US" dirty="0"/>
          </a:p>
        </p:txBody>
      </p:sp>
      <p:pic>
        <p:nvPicPr>
          <p:cNvPr id="32" name="Graphic 31" descr="Badge New with solid fill">
            <a:extLst>
              <a:ext uri="{FF2B5EF4-FFF2-40B4-BE49-F238E27FC236}">
                <a16:creationId xmlns:a16="http://schemas.microsoft.com/office/drawing/2014/main" id="{92D0A6F7-5873-E1C5-8F3A-3EDA40EF0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0834" y="1617852"/>
            <a:ext cx="369332" cy="36933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0DAD91F-3348-FE51-B546-93A5C5F9099A}"/>
              </a:ext>
            </a:extLst>
          </p:cNvPr>
          <p:cNvSpPr txBox="1"/>
          <p:nvPr/>
        </p:nvSpPr>
        <p:spPr>
          <a:xfrm>
            <a:off x="756239" y="2132555"/>
            <a:ext cx="10773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Preliminary tests: </a:t>
            </a:r>
          </a:p>
          <a:p>
            <a:r>
              <a:rPr lang="en-US" dirty="0"/>
              <a:t>- </a:t>
            </a:r>
            <a:r>
              <a:rPr lang="en-US" i="1" dirty="0"/>
              <a:t>ADF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VIX is stationary; NIFTY50 and Nikkei 225 are non-stationary and first differences are taken</a:t>
            </a:r>
          </a:p>
          <a:p>
            <a:r>
              <a:rPr lang="en-US" dirty="0">
                <a:sym typeface="Wingdings" panose="05000000000000000000" pitchFamily="2" charset="2"/>
              </a:rPr>
              <a:t>- </a:t>
            </a:r>
            <a:r>
              <a:rPr lang="en-US" i="1" dirty="0">
                <a:sym typeface="Wingdings" panose="05000000000000000000" pitchFamily="2" charset="2"/>
              </a:rPr>
              <a:t>Granger causality </a:t>
            </a:r>
            <a:r>
              <a:rPr lang="en-US" dirty="0">
                <a:sym typeface="Wingdings" panose="05000000000000000000" pitchFamily="2" charset="2"/>
              </a:rPr>
              <a:t> Nikkei 225 Granger-causes NIFTY50 </a:t>
            </a:r>
          </a:p>
          <a:p>
            <a:endParaRPr lang="en-US" dirty="0"/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Models: </a:t>
            </a:r>
            <a:r>
              <a:rPr lang="en-US" dirty="0"/>
              <a:t>SARIMAX models with orders selected by </a:t>
            </a:r>
          </a:p>
          <a:p>
            <a:r>
              <a:rPr lang="en-US" dirty="0"/>
              <a:t>the lowest AIC and re‑estimated on a rolling window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514F4-0E09-3233-759C-793731BFBA50}"/>
              </a:ext>
            </a:extLst>
          </p:cNvPr>
          <p:cNvSpPr txBox="1"/>
          <p:nvPr/>
        </p:nvSpPr>
        <p:spPr>
          <a:xfrm>
            <a:off x="756239" y="1653250"/>
            <a:ext cx="10895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Data: </a:t>
            </a:r>
            <a:r>
              <a:rPr lang="it-IT" dirty="0" err="1"/>
              <a:t>Jun</a:t>
            </a:r>
            <a:r>
              <a:rPr lang="it-IT" dirty="0"/>
              <a:t> 2018–</a:t>
            </a:r>
            <a:r>
              <a:rPr lang="it-IT" dirty="0" err="1"/>
              <a:t>Jun</a:t>
            </a:r>
            <a:r>
              <a:rPr lang="it-IT" dirty="0"/>
              <a:t> 2025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closes</a:t>
            </a:r>
            <a:r>
              <a:rPr lang="it-IT" dirty="0"/>
              <a:t> of NIFTY50 and Nikkei 225 and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opens</a:t>
            </a:r>
            <a:r>
              <a:rPr lang="it-IT" dirty="0"/>
              <a:t> of </a:t>
            </a:r>
            <a:r>
              <a:rPr lang="it-IT" b="1" dirty="0" err="1">
                <a:solidFill>
                  <a:srgbClr val="FF0000"/>
                </a:solidFill>
              </a:rPr>
              <a:t>Indian</a:t>
            </a:r>
            <a:r>
              <a:rPr lang="it-IT" b="1" dirty="0">
                <a:solidFill>
                  <a:srgbClr val="FF0000"/>
                </a:solidFill>
              </a:rPr>
              <a:t> (?) </a:t>
            </a:r>
            <a:r>
              <a:rPr lang="it-IT" dirty="0"/>
              <a:t>VIX</a:t>
            </a:r>
            <a:endParaRPr lang="en-US" dirty="0"/>
          </a:p>
        </p:txBody>
      </p:sp>
      <p:pic>
        <p:nvPicPr>
          <p:cNvPr id="7" name="Graphic 6" descr="Badge New with solid fill">
            <a:extLst>
              <a:ext uri="{FF2B5EF4-FFF2-40B4-BE49-F238E27FC236}">
                <a16:creationId xmlns:a16="http://schemas.microsoft.com/office/drawing/2014/main" id="{149B4126-3A6C-74FE-F810-2036DFA13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0834" y="2145712"/>
            <a:ext cx="369332" cy="369332"/>
          </a:xfrm>
          <a:prstGeom prst="rect">
            <a:avLst/>
          </a:prstGeom>
        </p:spPr>
      </p:pic>
      <p:pic>
        <p:nvPicPr>
          <p:cNvPr id="8" name="Graphic 7" descr="Badge New with solid fill">
            <a:extLst>
              <a:ext uri="{FF2B5EF4-FFF2-40B4-BE49-F238E27FC236}">
                <a16:creationId xmlns:a16="http://schemas.microsoft.com/office/drawing/2014/main" id="{16602496-1B90-A375-6F7A-B89784C4A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6907" y="3244334"/>
            <a:ext cx="369332" cy="369332"/>
          </a:xfrm>
          <a:prstGeom prst="rect">
            <a:avLst/>
          </a:prstGeom>
        </p:spPr>
      </p:pic>
      <p:pic>
        <p:nvPicPr>
          <p:cNvPr id="9" name="Graphic 8" descr="Badge New with solid fill">
            <a:extLst>
              <a:ext uri="{FF2B5EF4-FFF2-40B4-BE49-F238E27FC236}">
                <a16:creationId xmlns:a16="http://schemas.microsoft.com/office/drawing/2014/main" id="{31593F00-6C00-C346-E633-4749D7EC1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5218" y="4299262"/>
            <a:ext cx="369332" cy="369332"/>
          </a:xfrm>
          <a:prstGeom prst="rect">
            <a:avLst/>
          </a:prstGeom>
        </p:spPr>
      </p:pic>
      <p:pic>
        <p:nvPicPr>
          <p:cNvPr id="14" name="Picture 13" descr="A close up of a card&#10;&#10;AI-generated content may be incorrect.">
            <a:extLst>
              <a:ext uri="{FF2B5EF4-FFF2-40B4-BE49-F238E27FC236}">
                <a16:creationId xmlns:a16="http://schemas.microsoft.com/office/drawing/2014/main" id="{0F48EDD8-A1F1-00CF-5994-16B27E19A5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980" y="3142798"/>
            <a:ext cx="5195202" cy="1233469"/>
          </a:xfrm>
          <a:prstGeom prst="rect">
            <a:avLst/>
          </a:prstGeom>
        </p:spPr>
      </p:pic>
      <p:pic>
        <p:nvPicPr>
          <p:cNvPr id="16" name="Picture 15" descr="A white rectangular sign with black text&#10;&#10;AI-generated content may be incorrect.">
            <a:extLst>
              <a:ext uri="{FF2B5EF4-FFF2-40B4-BE49-F238E27FC236}">
                <a16:creationId xmlns:a16="http://schemas.microsoft.com/office/drawing/2014/main" id="{354C43B8-F319-5BBD-2143-AAF556B23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676" y="4897124"/>
            <a:ext cx="4957009" cy="11002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32C6CF7-663D-0334-7599-D26ABD1E136F}"/>
              </a:ext>
            </a:extLst>
          </p:cNvPr>
          <p:cNvSpPr txBox="1"/>
          <p:nvPr/>
        </p:nvSpPr>
        <p:spPr>
          <a:xfrm>
            <a:off x="703153" y="1077254"/>
            <a:ext cx="1148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Objective: </a:t>
            </a:r>
            <a:r>
              <a:rPr lang="en-US" dirty="0"/>
              <a:t>forecast the NIFTY 50 index using econometric models to drive trading strategies</a:t>
            </a:r>
          </a:p>
        </p:txBody>
      </p:sp>
      <p:pic>
        <p:nvPicPr>
          <p:cNvPr id="18" name="Graphic 17" descr="Badge New with solid fill">
            <a:extLst>
              <a:ext uri="{FF2B5EF4-FFF2-40B4-BE49-F238E27FC236}">
                <a16:creationId xmlns:a16="http://schemas.microsoft.com/office/drawing/2014/main" id="{6103EF0D-52C2-565B-BC03-A950697C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821" y="1117719"/>
            <a:ext cx="369332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8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792A1-76B3-42FE-71EF-992C22B6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3"/>
            <a:ext cx="6120000" cy="437028"/>
          </a:xfrm>
        </p:spPr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21F1ED-3A74-D214-D36F-375DE7829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08051-5363-43F7-9F4C-A16947F6234B}" type="datetime1">
              <a:rPr lang="it-IT" smtClean="0"/>
              <a:t>20/06/25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15865E-E243-8758-B445-F5668D576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Barbieri - Delera - Hauser -  Howe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918AFD-046C-33F3-C1FC-1D7EAA9C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3</a:t>
            </a:fld>
            <a:endParaRPr lang="it-IT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9A5E529-500B-F7A9-5447-F6CEA541CA83}"/>
              </a:ext>
            </a:extLst>
          </p:cNvPr>
          <p:cNvSpPr txBox="1"/>
          <p:nvPr/>
        </p:nvSpPr>
        <p:spPr>
          <a:xfrm>
            <a:off x="334962" y="1402489"/>
            <a:ext cx="11522075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600"/>
            </a:pPr>
            <a:r>
              <a:rPr lang="en-GB" sz="2400" dirty="0">
                <a:solidFill>
                  <a:schemeClr val="tx2"/>
                </a:solidFill>
              </a:rPr>
              <a:t>Is the assumption of </a:t>
            </a:r>
            <a:r>
              <a:rPr lang="en-GB" sz="2400" b="1" dirty="0">
                <a:solidFill>
                  <a:schemeClr val="tx2"/>
                </a:solidFill>
              </a:rPr>
              <a:t>zero transaction costs </a:t>
            </a:r>
            <a:r>
              <a:rPr lang="en-GB" sz="2400" dirty="0">
                <a:solidFill>
                  <a:schemeClr val="tx2"/>
                </a:solidFill>
              </a:rPr>
              <a:t>plausible?</a:t>
            </a:r>
            <a:br>
              <a:rPr lang="en-GB" dirty="0"/>
            </a:br>
            <a:br>
              <a:rPr lang="en-GB" dirty="0"/>
            </a:br>
            <a:r>
              <a:rPr lang="en-GB" dirty="0"/>
              <a:t>Why transaction costs matters:</a:t>
            </a:r>
          </a:p>
          <a:p>
            <a:pPr>
              <a:defRPr sz="1600"/>
            </a:pPr>
            <a:endParaRPr lang="en-GB" dirty="0"/>
          </a:p>
          <a:p>
            <a:pPr>
              <a:defRPr sz="1600"/>
            </a:pPr>
            <a:r>
              <a:rPr lang="en-GB" b="1" dirty="0"/>
              <a:t>        No Market is Free</a:t>
            </a:r>
            <a:r>
              <a:rPr lang="en-GB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dirty="0"/>
              <a:t>Every real-world trade incurs bid-ask spreads, brokerage fees, slippage and/or taxes.</a:t>
            </a:r>
          </a:p>
          <a:p>
            <a:pPr>
              <a:defRPr sz="1600"/>
            </a:pPr>
            <a:endParaRPr lang="en-GB" dirty="0"/>
          </a:p>
          <a:p>
            <a:pPr>
              <a:lnSpc>
                <a:spcPct val="200000"/>
              </a:lnSpc>
              <a:defRPr sz="1600"/>
            </a:pPr>
            <a:r>
              <a:rPr lang="en-GB" b="1" dirty="0"/>
              <a:t>        Impact on Strategy Performance: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/>
              <a:t>Ignoring costs </a:t>
            </a:r>
            <a:r>
              <a:rPr lang="en-GB" sz="1600" b="1" dirty="0"/>
              <a:t>overstates profitability</a:t>
            </a:r>
            <a:r>
              <a:rPr lang="en-GB" sz="1600" dirty="0"/>
              <a:t> and can </a:t>
            </a:r>
            <a:r>
              <a:rPr lang="en-GB" sz="1600" b="1" dirty="0"/>
              <a:t>invalidate back tests</a:t>
            </a:r>
            <a:r>
              <a:rPr lang="en-GB" sz="1600" dirty="0"/>
              <a:t>.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/>
              <a:t>A strategy that looks profitable may actually yield </a:t>
            </a:r>
            <a:r>
              <a:rPr lang="en-GB" sz="1600" b="1" dirty="0"/>
              <a:t>net losses</a:t>
            </a:r>
            <a:r>
              <a:rPr lang="en-GB" sz="1600" dirty="0"/>
              <a:t> when realistic costs are applied.</a:t>
            </a:r>
            <a:r>
              <a:rPr lang="en-GB" dirty="0"/>
              <a:t>.</a:t>
            </a:r>
          </a:p>
          <a:p>
            <a:pPr>
              <a:defRPr sz="1600"/>
            </a:pPr>
            <a:endParaRPr lang="en-GB" dirty="0"/>
          </a:p>
          <a:p>
            <a:pPr>
              <a:lnSpc>
                <a:spcPct val="200000"/>
              </a:lnSpc>
              <a:defRPr sz="1600"/>
            </a:pPr>
            <a:r>
              <a:rPr lang="en-GB" dirty="0"/>
              <a:t>       </a:t>
            </a:r>
            <a:r>
              <a:rPr lang="en-GB" b="1" dirty="0"/>
              <a:t> Higher Frequency = Higher Costs</a:t>
            </a:r>
            <a:r>
              <a:rPr lang="en-GB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dirty="0"/>
              <a:t>Strategies with frequent trades suffer linear or even exponential cost accumulation.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/>
              <a:t>Zero-cost assumption </a:t>
            </a:r>
            <a:r>
              <a:rPr lang="en-GB" sz="1600" b="1" dirty="0"/>
              <a:t>hides fragility</a:t>
            </a:r>
            <a:r>
              <a:rPr lang="en-GB" sz="1600" dirty="0"/>
              <a:t> in such approaches.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</p:txBody>
      </p:sp>
      <p:pic>
        <p:nvPicPr>
          <p:cNvPr id="6" name="Graphic 5" descr="Badge New with solid fill">
            <a:extLst>
              <a:ext uri="{FF2B5EF4-FFF2-40B4-BE49-F238E27FC236}">
                <a16:creationId xmlns:a16="http://schemas.microsoft.com/office/drawing/2014/main" id="{4088D3B3-1F41-3BE8-1B2B-78EC74E8B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962" y="2478221"/>
            <a:ext cx="369332" cy="369332"/>
          </a:xfrm>
          <a:prstGeom prst="rect">
            <a:avLst/>
          </a:prstGeom>
        </p:spPr>
      </p:pic>
      <p:pic>
        <p:nvPicPr>
          <p:cNvPr id="7" name="Graphic 6" descr="Badge New with solid fill">
            <a:extLst>
              <a:ext uri="{FF2B5EF4-FFF2-40B4-BE49-F238E27FC236}">
                <a16:creationId xmlns:a16="http://schemas.microsoft.com/office/drawing/2014/main" id="{FE1754CD-3000-02F0-50FF-DD54879A0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962" y="3366488"/>
            <a:ext cx="369332" cy="369332"/>
          </a:xfrm>
          <a:prstGeom prst="rect">
            <a:avLst/>
          </a:prstGeom>
        </p:spPr>
      </p:pic>
      <p:pic>
        <p:nvPicPr>
          <p:cNvPr id="8" name="Graphic 7" descr="Badge New with solid fill">
            <a:extLst>
              <a:ext uri="{FF2B5EF4-FFF2-40B4-BE49-F238E27FC236}">
                <a16:creationId xmlns:a16="http://schemas.microsoft.com/office/drawing/2014/main" id="{C8CE6F94-4DE5-A2BD-C2D4-959AF7EA4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962" y="4589376"/>
            <a:ext cx="369332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029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AE4F85-264B-4566-A95C-D1FD7A57A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the </a:t>
            </a:r>
            <a:r>
              <a:rPr lang="it-IT" dirty="0" err="1"/>
              <a:t>attention</a:t>
            </a:r>
            <a:r>
              <a:rPr lang="it-IT" dirty="0"/>
              <a:t>!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797D0E-5ECA-4024-80FB-841635BFC6C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14538" y="39688"/>
            <a:ext cx="1042500" cy="365125"/>
          </a:xfrm>
        </p:spPr>
        <p:txBody>
          <a:bodyPr/>
          <a:lstStyle/>
          <a:p>
            <a:fld id="{3135EEA2-8D42-4D46-95A6-66E65FDC5EB1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7388086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i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2.xml><?xml version="1.0" encoding="utf-8"?>
<a:theme xmlns:a="http://schemas.openxmlformats.org/drawingml/2006/main" name="Cover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ppt_manrope_2024_regular</Template>
  <TotalTime>272</TotalTime>
  <Words>295</Words>
  <Application>Microsoft Macintosh PowerPoint</Application>
  <PresentationFormat>Widescreen</PresentationFormat>
  <Paragraphs>47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Wingdings</vt:lpstr>
      <vt:lpstr>Arial</vt:lpstr>
      <vt:lpstr>Manrope</vt:lpstr>
      <vt:lpstr>Calibri</vt:lpstr>
      <vt:lpstr>Interni</vt:lpstr>
      <vt:lpstr>Cover</vt:lpstr>
      <vt:lpstr>Discussion</vt:lpstr>
      <vt:lpstr>Related work and main results</vt:lpstr>
      <vt:lpstr>Question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Camilla Ghironi</dc:creator>
  <cp:lastModifiedBy>Giacomo Delera</cp:lastModifiedBy>
  <cp:revision>197</cp:revision>
  <dcterms:created xsi:type="dcterms:W3CDTF">2024-06-28T15:03:44Z</dcterms:created>
  <dcterms:modified xsi:type="dcterms:W3CDTF">2025-06-20T20:37:38Z</dcterms:modified>
</cp:coreProperties>
</file>

<file path=docProps/thumbnail.jpeg>
</file>